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Companion deck to the webinar. Ten stages, one rule per stage. Everything here is experience plus data — no theory.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Tier the target list A/B/C: practice on C, close with A. Never pitch your dream investor first — your tenth pitch is twice as good as your first.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HBS survey of 885 VCs: team mentioned as important by 95%, ranked #1 by 47%. Early stage weighs the founder; by Series A traction takes over. Events are the access machine: pre-book 15–20 meetings two weeks ahead, work side events, follow up within 48 hours. Diligence kills ~50% of deals that reach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HBS/Stanford survey of 885 institutional VCs (Gompers, Gornall, Kaplan, Strebulaev). VCs attribute ultimate success or failure more to the team than to the business. PitchBook 2024: 72% of early-stage investors rank team expertise above traction.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Same HBS study, deal-sourcing data. Each firm screens ~200 companies to make 4 investments. A typical pipeline: 300 inbound → 100 pass the thesis screen → 20–25 meetings → 6 term sheets → 3–5 closes.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Events are the access machine: they fill the trust graph that closes the NEXT round. The September fundraising window opens with LEAP — three weeks after this webinar.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Gates don't create a yes — they veto it. Diligence kills about half of the deals that reach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Born-global research: startups that internationalize near founding reach very high international revenue shares — sometimes 100%. From a small home market, born-global is survival, not strategy.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Cooley Q2 2025: 98% of deals carried 1x preference, 95% non-participating. Seed→A median is now 2.1 years — fund for it. September window opens with LEAP (Aug 31) as the first move.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Size the round backward from the next milestone, not forward from expenses. With six months of cash left, you have zero leverage.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Cooley Q2 2025: 98% of 238 financings carried a 1x preference; 95% non-participating. UK 2025: 90% non-participating, 96% of those at 1x. The $5–15K legal review is the best-ROI money in the round.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most common failure confession: 'we built for months before talking to a real customer.' Ask 'why now?' before 'why us?'.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How you respond matters more than the problem: it's not the issue that kills deals — it's the founder hiding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Sell equity only when the milestone requires it. Debt closes fast once you qualify — but qualification needs positive cash flow or venture backing.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system, not a mood. Founders who update monthly raise follow-on far more easily. Keep burn minimal even after raising. Post-raise trap: a big round feels like permission to spend — it isn't. First priority is breakeven, then slow profitability; big upgrades burn cash quietly and the startup dies slowly.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Founders face roughly 2x depression rates — treat the founder's mind as operational risk.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From hundreds of public post-mortems. Read them so you don't write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Unit economics detail: NRR above 100%, gross margin 70%+. Below benchmark at seed is fine if learning velocity shows. Board: pre-seed founder-only; Series A 2-2-1 — founders have lost control at 2-2-1 while still owning most of the equity. Negotiate seats as hard as valuation.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Close on the invite. The playbook is the handout — the webinar is the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co-founder who refuses vesting just showed you how they handle hard conversations. Failure is tuition — a past failure counts when it was understood. Full-time rule: win it or exit it, then start the next — part-time founders read as part-time outcomes; VCs want to see burned boats.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Capital alone doesn't create value — traction does. Bring investors capital AND your own traction, through as many methods as you can, and keep going. AI co-pilot point: a smart workspace AI keeps files in one place, synced, and works with you across every cycle — brainstorm, docs, reading your data. Vibe-code the prototype before you hire for it; add guardrails once paying customers rely on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Choose jurisdiction by where you plan to raise, not where you live. Founders who scramble after the term sheet lose the momentum — sometimes the deal.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My strongest experience to share: every stage has a market rate and you cannot go beyond it — otherwise you cannot make it to the next stage. The next investor needs their ~20% AND needs you to still own enough to stay motivated.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Break the math at seed and Series A passes without negotiating. The typical path: 100 → ~56% after seed → ~36% after Series A → ~23% after Series B.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Target channels by your niche, your stage, and your country. Accelerators: genuine equity-free options exist (grants, some government programmes) — know which is which before applying.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Brokers can work — but vet the registration first. An unregistered finder taking a success percentage creates securities-law risk for the company, not just for themselves.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42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362895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400" b="1" i="0">
                <a:solidFill>
                  <a:srgbClr val="E26D3E"/>
                </a:solidFill>
                <a:latin typeface="Arial"/>
              </a:rPr>
              <a:t>COMPANION DECK  ·  BRIDGING STARTUP ECOSYSTEMS WEBINAR  ·  11 AUGUST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148840"/>
            <a:ext cx="10362895" cy="2011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3000"/>
              </a:lnSpc>
              <a:spcBef>
                <a:spcPts val="0"/>
              </a:spcBef>
              <a:spcAft>
                <a:spcPts val="0"/>
              </a:spcAft>
            </a:pPr>
            <a:r>
              <a:rPr sz="6000" b="1" i="0">
                <a:solidFill>
                  <a:srgbClr val="FAFAF7"/>
                </a:solidFill>
                <a:latin typeface="Arial"/>
              </a:rPr>
              <a:t>The Founder</a:t>
            </a:r>
          </a:p>
          <a:p>
            <a:pPr algn="l">
              <a:lnSpc>
                <a:spcPct val="103000"/>
              </a:lnSpc>
              <a:spcBef>
                <a:spcPts val="0"/>
              </a:spcBef>
              <a:spcAft>
                <a:spcPts val="0"/>
              </a:spcAft>
            </a:pPr>
            <a:r>
              <a:rPr sz="6000" b="1" i="0">
                <a:solidFill>
                  <a:srgbClr val="FAFAF7"/>
                </a:solidFill>
                <a:latin typeface="Arial"/>
              </a:rPr>
              <a:t>Playbook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977639"/>
            <a:ext cx="10362895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2600" b="0" i="0">
                <a:solidFill>
                  <a:srgbClr val="E26D3E"/>
                </a:solidFill>
                <a:latin typeface="Arial"/>
              </a:rPr>
              <a:t>Field notes from the full startup lifecycle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029200"/>
            <a:ext cx="10362895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sz="1800" b="0" i="0">
                <a:solidFill>
                  <a:srgbClr val="C9CFD8"/>
                </a:solidFill>
                <a:latin typeface="Arial"/>
              </a:rPr>
              <a:t>Mustafa Hasan  —  Founding Partner, Valu.vc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C9CFD8"/>
                </a:solidFill>
                <a:latin typeface="Arial"/>
              </a:rPr>
              <a:t>with Medsirat Ventures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822960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E26D3E"/>
                </a:solidFill>
                <a:latin typeface="Arial"/>
              </a:rPr>
              <a:t>STAGE 07 · THE RAISE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207008"/>
            <a:ext cx="1005840" cy="50800"/>
          </a:xfrm>
          <a:prstGeom prst="rect">
            <a:avLst/>
          </a:prstGeom>
          <a:solidFill>
            <a:srgbClr val="E26D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517904"/>
            <a:ext cx="10362895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1" i="0">
                <a:solidFill>
                  <a:srgbClr val="0E1422"/>
                </a:solidFill>
                <a:latin typeface="Arial"/>
              </a:rPr>
              <a:t>The raise — rejection is arithmetic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542032"/>
            <a:ext cx="9997135" cy="3401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400"/>
              </a:spcAft>
            </a:pPr>
            <a:r>
              <a:rPr sz="22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2200" b="1" i="0">
                <a:solidFill>
                  <a:srgbClr val="0E1422"/>
                </a:solidFill>
                <a:latin typeface="Arial"/>
              </a:rPr>
              <a:t>100+ rejections</a:t>
            </a:r>
            <a:r>
              <a:rPr sz="2200" b="0" i="0">
                <a:solidFill>
                  <a:srgbClr val="0E1422"/>
                </a:solidFill>
                <a:latin typeface="Arial"/>
              </a:rPr>
              <a:t> before a design giant's first yes · </a:t>
            </a:r>
            <a:r>
              <a:rPr sz="2200" b="1" i="0">
                <a:solidFill>
                  <a:srgbClr val="0E1422"/>
                </a:solidFill>
                <a:latin typeface="Arial"/>
              </a:rPr>
              <a:t>150</a:t>
            </a:r>
            <a:r>
              <a:rPr sz="2200" b="0" i="0">
                <a:solidFill>
                  <a:srgbClr val="0E1422"/>
                </a:solidFill>
                <a:latin typeface="Arial"/>
              </a:rPr>
              <a:t> behind a fintech worth billions · </a:t>
            </a:r>
            <a:r>
              <a:rPr sz="2200" b="1" i="0">
                <a:solidFill>
                  <a:srgbClr val="0E1422"/>
                </a:solidFill>
                <a:latin typeface="Arial"/>
              </a:rPr>
              <a:t>175</a:t>
            </a:r>
            <a:r>
              <a:rPr sz="2200" b="0" i="0">
                <a:solidFill>
                  <a:srgbClr val="0E1422"/>
                </a:solidFill>
                <a:latin typeface="Arial"/>
              </a:rPr>
              <a:t> behind an acquired company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400"/>
              </a:spcAft>
            </a:pPr>
            <a:r>
              <a:rPr sz="2200" b="0" i="0">
                <a:solidFill>
                  <a:srgbClr val="0E1422"/>
                </a:solidFill>
                <a:latin typeface="Arial"/>
              </a:rPr>
              <a:t>—   Benchmark: </a:t>
            </a:r>
            <a:r>
              <a:rPr sz="2200" b="1" i="0">
                <a:solidFill>
                  <a:srgbClr val="0E1422"/>
                </a:solidFill>
                <a:latin typeface="Arial"/>
              </a:rPr>
              <a:t>100–200 investor conversations per round</a:t>
            </a:r>
            <a:r>
              <a:rPr sz="2200" b="0" i="0">
                <a:solidFill>
                  <a:srgbClr val="0E1422"/>
                </a:solidFill>
                <a:latin typeface="Arial"/>
              </a:rPr>
              <a:t> — rejection is the process, not the verdict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400"/>
              </a:spcAft>
            </a:pPr>
            <a:r>
              <a:rPr sz="22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2200" b="1" i="0">
                <a:solidFill>
                  <a:srgbClr val="0E1422"/>
                </a:solidFill>
                <a:latin typeface="Arial"/>
              </a:rPr>
              <a:t>Keep fundraising always</a:t>
            </a:r>
            <a:r>
              <a:rPr sz="2200" b="0" i="0">
                <a:solidFill>
                  <a:srgbClr val="0E1422"/>
                </a:solidFill>
                <a:latin typeface="Arial"/>
              </a:rPr>
              <a:t> — the next round starts six months before you need it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400"/>
              </a:spcAft>
            </a:pPr>
            <a:r>
              <a:rPr sz="22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2200" b="1" i="0">
                <a:solidFill>
                  <a:srgbClr val="0E1422"/>
                </a:solidFill>
                <a:latin typeface="Arial"/>
              </a:rPr>
              <a:t>Turn every no into data</a:t>
            </a:r>
            <a:r>
              <a:rPr sz="2200" b="0" i="0">
                <a:solidFill>
                  <a:srgbClr val="0E1422"/>
                </a:solidFill>
                <a:latin typeface="Arial"/>
              </a:rPr>
              <a:t> — ask why, log it, fix the top objection before the next meeting</a:t>
            </a:r>
          </a:p>
          <a:p>
            <a:pPr algn="l">
              <a:lnSpc>
                <a:spcPct val="115000"/>
              </a:lnSpc>
              <a:spcBef>
                <a:spcPts val="1400"/>
              </a:spcBef>
              <a:spcAft>
                <a:spcPts val="800"/>
              </a:spcAft>
            </a:pPr>
            <a:r>
              <a:rPr sz="2400" b="1" i="0">
                <a:solidFill>
                  <a:srgbClr val="E26D3E"/>
                </a:solidFill>
                <a:latin typeface="Arial"/>
              </a:rPr>
              <a:t>Right data room + disciplined process = an investor on board. Funnel math, not luck.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The Founder Playbook  ·  Valu.vc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822960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E26D3E"/>
                </a:solidFill>
                <a:latin typeface="Arial"/>
              </a:rPr>
              <a:t>STAGE 07 · THE RAISE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207008"/>
            <a:ext cx="1005840" cy="50800"/>
          </a:xfrm>
          <a:prstGeom prst="rect">
            <a:avLst/>
          </a:prstGeom>
          <a:solidFill>
            <a:srgbClr val="E26D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517904"/>
            <a:ext cx="10362895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1" i="0">
                <a:solidFill>
                  <a:srgbClr val="0E1422"/>
                </a:solidFill>
                <a:latin typeface="Arial"/>
              </a:rPr>
              <a:t>What actually decides a fundraise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542032"/>
            <a:ext cx="9997135" cy="3401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Drivers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team is #1 for 47% of VCs; model 83%, product 74%, market 68%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Access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~60% of deals flow through networks &amp; referrals; cold email is 10%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30% of deals start with the VC finding the founder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visibility is access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Gates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thesis fit, operating MVP, data room, full-time founder, market-rate terms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Open global early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76% buy in their own language; 40% won't buy English-only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Follow fund news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a VC that just raised a new fund deploys fastest; go first</a:t>
            </a:r>
          </a:p>
          <a:p>
            <a:pPr algn="l">
              <a:lnSpc>
                <a:spcPct val="115000"/>
              </a:lnSpc>
              <a:spcBef>
                <a:spcPts val="1400"/>
              </a:spcBef>
              <a:spcAft>
                <a:spcPts val="800"/>
              </a:spcAft>
            </a:pPr>
            <a:r>
              <a:rPr sz="2000" b="1" i="0">
                <a:solidFill>
                  <a:srgbClr val="E26D3E"/>
                </a:solidFill>
                <a:latin typeface="Arial"/>
              </a:rPr>
              <a:t>Drivers decide the yes. Access gets you in the room. Gates veto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The Founder Playbook  ·  Valu.vc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822960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E26D3E"/>
                </a:solidFill>
                <a:latin typeface="Arial"/>
              </a:rPr>
              <a:t>STAGE 07 · THE RAISE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207008"/>
            <a:ext cx="1005840" cy="50800"/>
          </a:xfrm>
          <a:prstGeom prst="rect">
            <a:avLst/>
          </a:prstGeom>
          <a:solidFill>
            <a:srgbClr val="E26D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517904"/>
            <a:ext cx="10362895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1" i="0">
                <a:solidFill>
                  <a:srgbClr val="0E1422"/>
                </a:solidFill>
                <a:latin typeface="Arial"/>
              </a:rPr>
              <a:t>What VCs weigh when they decide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4400" y="2103120"/>
          <a:ext cx="10360152" cy="3328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0480"/>
                <a:gridCol w="3108960"/>
                <a:gridCol w="3410712"/>
              </a:tblGrid>
              <a:tr h="475488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AFAF7"/>
                          </a:solidFill>
                          <a:latin typeface="Arial"/>
                        </a:rPr>
                        <a:t>Factor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AFAF7"/>
                          </a:solidFill>
                          <a:latin typeface="Arial"/>
                        </a:rPr>
                        <a:t>Important to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AFAF7"/>
                          </a:solidFill>
                          <a:latin typeface="Arial"/>
                        </a:rPr>
                        <a:t>Ranked #1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Team (the jockey)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95% of VCs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47% — the clear #1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Business model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83%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—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Product / technology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74%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—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Market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68%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—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Industry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31%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—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All business factors combined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—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only 37%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14400" y="5687568"/>
            <a:ext cx="10362895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800" b="1" i="0">
                <a:solidFill>
                  <a:srgbClr val="E26D3E"/>
                </a:solidFill>
                <a:latin typeface="Arial"/>
              </a:rPr>
              <a:t>Early stage weighs the founder. By Series A, traction takes over.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The Founder Playbook  ·  Valu.vc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822960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E26D3E"/>
                </a:solidFill>
                <a:latin typeface="Arial"/>
              </a:rPr>
              <a:t>STAGE 07 · THE RAISE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207008"/>
            <a:ext cx="1005840" cy="50800"/>
          </a:xfrm>
          <a:prstGeom prst="rect">
            <a:avLst/>
          </a:prstGeom>
          <a:solidFill>
            <a:srgbClr val="E26D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517904"/>
            <a:ext cx="10362895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1" i="0">
                <a:solidFill>
                  <a:srgbClr val="0E1422"/>
                </a:solidFill>
                <a:latin typeface="Arial"/>
              </a:rPr>
              <a:t>Where deals actually come from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4400" y="2148840"/>
          <a:ext cx="10360152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17920"/>
                <a:gridCol w="4142232"/>
              </a:tblGrid>
              <a:tr h="502920"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AFAF7"/>
                          </a:solidFill>
                          <a:latin typeface="Arial"/>
                        </a:rPr>
                        <a:t>Channel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AFAF7"/>
                          </a:solidFill>
                          <a:latin typeface="Arial"/>
                        </a:rPr>
                        <a:t>Share of VC deal flow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0E1422"/>
                          </a:solidFill>
                          <a:latin typeface="Arial"/>
                        </a:rPr>
                        <a:t>VC's own network &amp; former colleagues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0E1422"/>
                          </a:solidFill>
                          <a:latin typeface="Arial"/>
                        </a:rPr>
                        <a:t>32%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0E1422"/>
                          </a:solidFill>
                          <a:latin typeface="Arial"/>
                        </a:rPr>
                        <a:t>The VC finds the founder (visibility)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0E1422"/>
                          </a:solidFill>
                          <a:latin typeface="Arial"/>
                        </a:rPr>
                        <a:t>30%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0E1422"/>
                          </a:solidFill>
                          <a:latin typeface="Arial"/>
                        </a:rPr>
                        <a:t>Referral from other investors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0E1422"/>
                          </a:solidFill>
                          <a:latin typeface="Arial"/>
                        </a:rPr>
                        <a:t>20%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0E1422"/>
                          </a:solidFill>
                          <a:latin typeface="Arial"/>
                        </a:rPr>
                        <a:t>Cold email from founders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0E1422"/>
                          </a:solidFill>
                          <a:latin typeface="Arial"/>
                        </a:rPr>
                        <a:t>10%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0E1422"/>
                          </a:solidFill>
                          <a:latin typeface="Arial"/>
                        </a:rPr>
                        <a:t>Referral from portfolio founders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0E1422"/>
                          </a:solidFill>
                          <a:latin typeface="Arial"/>
                        </a:rPr>
                        <a:t>8%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14400" y="5422392"/>
            <a:ext cx="10362895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800" b="1" i="0">
                <a:solidFill>
                  <a:srgbClr val="E26D3E"/>
                </a:solidFill>
                <a:latin typeface="Arial"/>
              </a:rPr>
              <a:t>~60% network vs 10% cold. Access is the game.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The Founder Playbook  ·  Valu.vc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822960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E26D3E"/>
                </a:solidFill>
                <a:latin typeface="Arial"/>
              </a:rPr>
              <a:t>STAGE 07 · THE RAISE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207008"/>
            <a:ext cx="1005840" cy="50800"/>
          </a:xfrm>
          <a:prstGeom prst="rect">
            <a:avLst/>
          </a:prstGeom>
          <a:solidFill>
            <a:srgbClr val="E26D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517904"/>
            <a:ext cx="10362895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1" i="0">
                <a:solidFill>
                  <a:srgbClr val="0E1422"/>
                </a:solidFill>
                <a:latin typeface="Arial"/>
              </a:rPr>
              <a:t>Investor events worth your calendar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4400" y="2194560"/>
          <a:ext cx="10360152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1920"/>
                <a:gridCol w="2103120"/>
                <a:gridCol w="4325112"/>
              </a:tblGrid>
              <a:tr h="54864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AFAF7"/>
                          </a:solidFill>
                          <a:latin typeface="Arial"/>
                        </a:rPr>
                        <a:t>Event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AFAF7"/>
                          </a:solidFill>
                          <a:latin typeface="Arial"/>
                        </a:rPr>
                        <a:t>When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AFAF7"/>
                          </a:solidFill>
                          <a:latin typeface="Arial"/>
                        </a:rPr>
                        <a:t>Why it matters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LEAP 2026 — Riyadh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31 Aug–3 Sep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Largest regional tech gathering; dedicated investor program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Money20/20 Middle East — Riyadh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14–16 Sep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1,000+ investors · 150+ startups · 38,500+ visitors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Web Summit — Lisbon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November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~70,000 attendees; hundreds of VCs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The playbook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2 weeks ahead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Pre-book 15–20 meetings, work side events, follow up in 48h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14400" y="5193792"/>
            <a:ext cx="10362895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800" b="1" i="0">
                <a:solidFill>
                  <a:srgbClr val="E26D3E"/>
                </a:solidFill>
                <a:latin typeface="Arial"/>
              </a:rPr>
              <a:t>You don't close at events — you build the trust graph that closes the next round.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The Founder Playbook  ·  Valu.vc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822960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E26D3E"/>
                </a:solidFill>
                <a:latin typeface="Arial"/>
              </a:rPr>
              <a:t>STAGE 07 · THE RAISE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207008"/>
            <a:ext cx="1005840" cy="50800"/>
          </a:xfrm>
          <a:prstGeom prst="rect">
            <a:avLst/>
          </a:prstGeom>
          <a:solidFill>
            <a:srgbClr val="E26D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517904"/>
            <a:ext cx="10362895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1" i="0">
                <a:solidFill>
                  <a:srgbClr val="0E1422"/>
                </a:solidFill>
                <a:latin typeface="Arial"/>
              </a:rPr>
              <a:t>The gates — readiness that passes the screen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4400" y="2148840"/>
          <a:ext cx="10360152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1840"/>
                <a:gridCol w="7068312"/>
              </a:tblGrid>
              <a:tr h="50292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AFAF7"/>
                          </a:solidFill>
                          <a:latin typeface="Arial"/>
                        </a:rPr>
                        <a:t>Gate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AFAF7"/>
                          </a:solidFill>
                          <a:latin typeface="Arial"/>
                        </a:rPr>
                        <a:t>What the VC checks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Thesis fit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Two-thirds of deals die at the thesis screen — target before you approach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Operating MVP + traction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Evidence the product works and someone wants it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Data room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Clean and complete before the first meeting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Full-time founder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Burned boats — no side jobs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Market-rate ask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Within the stage's dilution standard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14400" y="5422392"/>
            <a:ext cx="10362895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800" b="1" i="0">
                <a:solidFill>
                  <a:srgbClr val="E26D3E"/>
                </a:solidFill>
                <a:latin typeface="Arial"/>
              </a:rPr>
              <a:t>Gates don't create a yes — they veto it.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The Founder Playbook  ·  Valu.vc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822960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E26D3E"/>
                </a:solidFill>
                <a:latin typeface="Arial"/>
              </a:rPr>
              <a:t>STAGE 07 · THE RAISE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207008"/>
            <a:ext cx="1005840" cy="50800"/>
          </a:xfrm>
          <a:prstGeom prst="rect">
            <a:avLst/>
          </a:prstGeom>
          <a:solidFill>
            <a:srgbClr val="E26D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517904"/>
            <a:ext cx="10362895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1" i="0">
                <a:solidFill>
                  <a:srgbClr val="0E1422"/>
                </a:solidFill>
                <a:latin typeface="Arial"/>
              </a:rPr>
              <a:t>The open-global effect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4400" y="2148840"/>
          <a:ext cx="10360152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6240"/>
                <a:gridCol w="6153912"/>
              </a:tblGrid>
              <a:tr h="50292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AFAF7"/>
                          </a:solidFill>
                          <a:latin typeface="Arial"/>
                        </a:rPr>
                        <a:t>Decision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AFAF7"/>
                          </a:solidFill>
                          <a:latin typeface="Arial"/>
                        </a:rPr>
                        <a:t>Measured effect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Info in the customer's own language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76% prefer to buy (CSA Research, 29 countries)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English-only site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40% won't buy; 60% rarely or never buy English-only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Support in their language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75% more likely to buy again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Localized buying experience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~55% conversion increase vs English-only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Local currencies &amp; payment methods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Measurable conversion and revenue uplift (Stripe)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14400" y="5422392"/>
            <a:ext cx="10362895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800" b="1" i="0">
                <a:solidFill>
                  <a:srgbClr val="E26D3E"/>
                </a:solidFill>
                <a:latin typeface="Arial"/>
              </a:rPr>
              <a:t>From a small home market, born-global is survival — not strategy.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The Founder Playbook  ·  Valu.vc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822960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E26D3E"/>
                </a:solidFill>
                <a:latin typeface="Arial"/>
              </a:rPr>
              <a:t>STAGE 07 · THE RAISE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207008"/>
            <a:ext cx="1005840" cy="50800"/>
          </a:xfrm>
          <a:prstGeom prst="rect">
            <a:avLst/>
          </a:prstGeom>
          <a:solidFill>
            <a:srgbClr val="E26D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517904"/>
            <a:ext cx="10362895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1" i="0">
                <a:solidFill>
                  <a:srgbClr val="0E1422"/>
                </a:solidFill>
                <a:latin typeface="Arial"/>
              </a:rPr>
              <a:t>The calendar and the term sheet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542032"/>
            <a:ext cx="9997135" cy="3401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Size the round backward from the next milestone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median seed: ~$3.5M at ~20%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Fund 18–24 months + buffer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at 6 months of cash left, you have zero leverage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Budget 12–16 weeks to close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prep 3–5 · pitching 4–6 · terms 1–2 · legal 2–4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Best windows: mid-Jan–May and Sep–Nov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skip the summer and December dead zones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Market terms 2025: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1× non-participating preference (98%), weighted-average anti-dilution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Red flags: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participating preferred, 2× multiples, full ratchet, super pro-rata, padded pool</a:t>
            </a:r>
          </a:p>
          <a:p>
            <a:pPr algn="l">
              <a:lnSpc>
                <a:spcPct val="115000"/>
              </a:lnSpc>
              <a:spcBef>
                <a:spcPts val="1400"/>
              </a:spcBef>
              <a:spcAft>
                <a:spcPts val="800"/>
              </a:spcAft>
            </a:pPr>
            <a:r>
              <a:rPr sz="2000" b="1" i="0">
                <a:solidFill>
                  <a:srgbClr val="E26D3E"/>
                </a:solidFill>
                <a:latin typeface="Arial"/>
              </a:rPr>
              <a:t>Clean terms at a lower valuation pay more than dirty terms at a high one.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The Founder Playbook  ·  Valu.vc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822960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E26D3E"/>
                </a:solidFill>
                <a:latin typeface="Arial"/>
              </a:rPr>
              <a:t>STAGE 07 · THE RAISE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207008"/>
            <a:ext cx="1005840" cy="50800"/>
          </a:xfrm>
          <a:prstGeom prst="rect">
            <a:avLst/>
          </a:prstGeom>
          <a:solidFill>
            <a:srgbClr val="E26D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517904"/>
            <a:ext cx="10362895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1" i="0">
                <a:solidFill>
                  <a:srgbClr val="0E1422"/>
                </a:solidFill>
                <a:latin typeface="Arial"/>
              </a:rPr>
              <a:t>The calendar — sizing, runway, windows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4400" y="2103120"/>
          <a:ext cx="10360152" cy="3328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1840"/>
                <a:gridCol w="7068312"/>
              </a:tblGrid>
              <a:tr h="475488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AFAF7"/>
                          </a:solidFill>
                          <a:latin typeface="Arial"/>
                        </a:rPr>
                        <a:t>Question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AFAF7"/>
                          </a:solidFill>
                          <a:latin typeface="Arial"/>
                        </a:rPr>
                        <a:t>The market answer (2026)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Median seed round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$3.5M at ~$15M post ≈ 20% dilution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Runway to fund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18–24 months + 3-month buffer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Time to close a seed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12–16 weeks (prep 3–5 · pitch 4–6 · terms 1–2 · legal 2–4)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Series A duration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6–9 months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Seed → Series A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2.1 years median — start with 9+ months of cash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Best windows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Mid-Jan–May and Sep–Nov; skip summer &amp; December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14400" y="5687568"/>
            <a:ext cx="10362895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800" b="1" i="0">
                <a:solidFill>
                  <a:srgbClr val="E26D3E"/>
                </a:solidFill>
                <a:latin typeface="Arial"/>
              </a:rPr>
              <a:t>The September window opens with LEAP (31 August).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The Founder Playbook  ·  Valu.vc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822960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E26D3E"/>
                </a:solidFill>
                <a:latin typeface="Arial"/>
              </a:rPr>
              <a:t>STAGE 07 · THE RAISE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207008"/>
            <a:ext cx="1005840" cy="50800"/>
          </a:xfrm>
          <a:prstGeom prst="rect">
            <a:avLst/>
          </a:prstGeom>
          <a:solidFill>
            <a:srgbClr val="E26D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517904"/>
            <a:ext cx="10362895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1" i="0">
                <a:solidFill>
                  <a:srgbClr val="0E1422"/>
                </a:solidFill>
                <a:latin typeface="Arial"/>
              </a:rPr>
              <a:t>Term sheet — market vs red flag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4400" y="2103120"/>
          <a:ext cx="10360152" cy="3328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1760"/>
                <a:gridCol w="4480560"/>
                <a:gridCol w="3227832"/>
              </a:tblGrid>
              <a:tr h="475488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AFAF7"/>
                          </a:solidFill>
                          <a:latin typeface="Arial"/>
                        </a:rPr>
                        <a:t>Term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AFAF7"/>
                          </a:solidFill>
                          <a:latin typeface="Arial"/>
                        </a:rPr>
                        <a:t>Market standard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AFAF7"/>
                          </a:solidFill>
                          <a:latin typeface="Arial"/>
                        </a:rPr>
                        <a:t>Red flag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0E1422"/>
                          </a:solidFill>
                          <a:latin typeface="Arial"/>
                        </a:rPr>
                        <a:t>Liquidation preference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0E1422"/>
                          </a:solidFill>
                          <a:latin typeface="Arial"/>
                        </a:rPr>
                        <a:t>1x, non-participating (98% / 95% of deals)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0E1422"/>
                          </a:solidFill>
                          <a:latin typeface="Arial"/>
                        </a:rPr>
                        <a:t>Participating, or 2×+ multiple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0E1422"/>
                          </a:solidFill>
                          <a:latin typeface="Arial"/>
                        </a:rPr>
                        <a:t>Anti-dilution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0E1422"/>
                          </a:solidFill>
                          <a:latin typeface="Arial"/>
                        </a:rPr>
                        <a:t>Broad-based weighted average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0E1422"/>
                          </a:solidFill>
                          <a:latin typeface="Arial"/>
                        </a:rPr>
                        <a:t>Full ratchet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0E1422"/>
                          </a:solidFill>
                          <a:latin typeface="Arial"/>
                        </a:rPr>
                        <a:t>Board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0E1422"/>
                          </a:solidFill>
                          <a:latin typeface="Arial"/>
                        </a:rPr>
                        <a:t>Seed 2F+1I; Series A 2-2-1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0E1422"/>
                          </a:solidFill>
                          <a:latin typeface="Arial"/>
                        </a:rPr>
                        <a:t>Investor majority at seed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0E1422"/>
                          </a:solidFill>
                          <a:latin typeface="Arial"/>
                        </a:rPr>
                        <a:t>Protective provisions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0E1422"/>
                          </a:solidFill>
                          <a:latin typeface="Arial"/>
                        </a:rPr>
                        <a:t>Scoped: M&amp;A, debt, charter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0E1422"/>
                          </a:solidFill>
                          <a:latin typeface="Arial"/>
                        </a:rPr>
                        <a:t>Veto over ordinary operations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0E1422"/>
                          </a:solidFill>
                          <a:latin typeface="Arial"/>
                        </a:rPr>
                        <a:t>Option pool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0E1422"/>
                          </a:solidFill>
                          <a:latin typeface="Arial"/>
                        </a:rPr>
                        <a:t>10–20%; negotiate post-money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0E1422"/>
                          </a:solidFill>
                          <a:latin typeface="Arial"/>
                        </a:rPr>
                        <a:t>Large pre-money pool (you pay it)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0E1422"/>
                          </a:solidFill>
                          <a:latin typeface="Arial"/>
                        </a:rPr>
                        <a:t>Pro-rata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0E1422"/>
                          </a:solidFill>
                          <a:latin typeface="Arial"/>
                        </a:rPr>
                        <a:t>Major investors only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0E1422"/>
                          </a:solidFill>
                          <a:latin typeface="Arial"/>
                        </a:rPr>
                        <a:t>Super pro-rata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14400" y="5687568"/>
            <a:ext cx="10362895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800" b="1" i="0">
                <a:solidFill>
                  <a:srgbClr val="E26D3E"/>
                </a:solidFill>
                <a:latin typeface="Arial"/>
              </a:rPr>
              <a:t>Clean terms at a lower valuation pay more than dirty terms at a high one.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The Founder Playbook  ·  Valu.vc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822960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E26D3E"/>
                </a:solidFill>
                <a:latin typeface="Arial"/>
              </a:rPr>
              <a:t>STAGE 01 · IDEA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207008"/>
            <a:ext cx="1005840" cy="50800"/>
          </a:xfrm>
          <a:prstGeom prst="rect">
            <a:avLst/>
          </a:prstGeom>
          <a:solidFill>
            <a:srgbClr val="E26D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517904"/>
            <a:ext cx="10362895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1" i="0">
                <a:solidFill>
                  <a:srgbClr val="0E1422"/>
                </a:solidFill>
                <a:latin typeface="Arial"/>
              </a:rPr>
              <a:t>Before you build — idea, timing, market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542032"/>
            <a:ext cx="9997135" cy="3401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Start with something broken in a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huge industry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a clever idea in a small market caps you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Validate before you build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ten paying conversations beat a hundred assumptions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Ride the current wave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today it's AI (~30% premium in this region); before it, fintech and blockchain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Timing explains ~42%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of success — more than team (32%), idea (28%), model (24%), funding (14%)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Micro-innovation beats revolution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most winners improved something 10×, not invented a category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Being early only works if you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build the missing layer yourself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early without infrastructure is dead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The Founder Playbook  ·  Valu.vc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822960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E26D3E"/>
                </a:solidFill>
                <a:latin typeface="Arial"/>
              </a:rPr>
              <a:t>STAGE 07 · THE RAISE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207008"/>
            <a:ext cx="1005840" cy="50800"/>
          </a:xfrm>
          <a:prstGeom prst="rect">
            <a:avLst/>
          </a:prstGeom>
          <a:solidFill>
            <a:srgbClr val="E26D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517904"/>
            <a:ext cx="10362895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1" i="0">
                <a:solidFill>
                  <a:srgbClr val="0E1422"/>
                </a:solidFill>
                <a:latin typeface="Arial"/>
              </a:rPr>
              <a:t>What kills deals in diligence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4400" y="2148840"/>
          <a:ext cx="10360152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0480"/>
                <a:gridCol w="6519672"/>
              </a:tblGrid>
              <a:tr h="50292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AFAF7"/>
                          </a:solidFill>
                          <a:latin typeface="Arial"/>
                        </a:rPr>
                        <a:t>Killer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AFAF7"/>
                          </a:solidFill>
                          <a:latin typeface="Arial"/>
                        </a:rPr>
                        <a:t>The detail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0E1422"/>
                          </a:solidFill>
                          <a:latin typeface="Arial"/>
                        </a:rPr>
                        <a:t>~50% of deals collapse in diligence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0E1422"/>
                          </a:solidFill>
                          <a:latin typeface="Arial"/>
                        </a:rPr>
                        <a:t>Usually liabilities the founder overlooked or downplayed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0E1422"/>
                          </a:solidFill>
                          <a:latin typeface="Arial"/>
                        </a:rPr>
                        <a:t>Financial inconsistencies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0E1422"/>
                          </a:solidFill>
                          <a:latin typeface="Arial"/>
                        </a:rPr>
                        <a:t>Revenue recognition, burn miscalcs, mixed personal/business expenses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0E1422"/>
                          </a:solidFill>
                          <a:latin typeface="Arial"/>
                        </a:rPr>
                        <a:t>Unclear IP / missing documents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0E1422"/>
                          </a:solidFill>
                          <a:latin typeface="Arial"/>
                        </a:rPr>
                        <a:t>Ownership agreements, contracts, approvals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0E1422"/>
                          </a:solidFill>
                          <a:latin typeface="Arial"/>
                        </a:rPr>
                        <a:t>Chaotic cap table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0E1422"/>
                          </a:solidFill>
                          <a:latin typeface="Arial"/>
                        </a:rPr>
                        <a:t>Dead equity, unvested departures, stacked SAFEs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0E1422"/>
                          </a:solidFill>
                          <a:latin typeface="Arial"/>
                        </a:rPr>
                        <a:t>Slow, disorganized answers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0E1422"/>
                          </a:solidFill>
                          <a:latin typeface="Arial"/>
                        </a:rPr>
                        <a:t>Process energy reads as execution ability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14400" y="5422392"/>
            <a:ext cx="10362895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800" b="1" i="0">
                <a:solidFill>
                  <a:srgbClr val="E26D3E"/>
                </a:solidFill>
                <a:latin typeface="Arial"/>
              </a:rPr>
              <a:t>Diligence rarely creates a yes — it creates half of the no's.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The Founder Playbook  ·  Valu.vc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822960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E26D3E"/>
                </a:solidFill>
                <a:latin typeface="Arial"/>
              </a:rPr>
              <a:t>STAGE 07 · THE RAISE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207008"/>
            <a:ext cx="1005840" cy="50800"/>
          </a:xfrm>
          <a:prstGeom prst="rect">
            <a:avLst/>
          </a:prstGeom>
          <a:solidFill>
            <a:srgbClr val="E26D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517904"/>
            <a:ext cx="10362895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1" i="0">
                <a:solidFill>
                  <a:srgbClr val="0E1422"/>
                </a:solidFill>
                <a:latin typeface="Arial"/>
              </a:rPr>
              <a:t>The non-dilutive stack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4400" y="2194560"/>
          <a:ext cx="10360152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0320"/>
                <a:gridCol w="4480560"/>
                <a:gridCol w="3319272"/>
              </a:tblGrid>
              <a:tr h="54864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AFAF7"/>
                          </a:solidFill>
                          <a:latin typeface="Arial"/>
                        </a:rPr>
                        <a:t>Instrument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AFAF7"/>
                          </a:solidFill>
                          <a:latin typeface="Arial"/>
                        </a:rPr>
                        <a:t>When it works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AFAF7"/>
                          </a:solidFill>
                          <a:latin typeface="Arial"/>
                        </a:rPr>
                        <a:t>Watch out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0E1422"/>
                          </a:solidFill>
                          <a:latin typeface="Arial"/>
                        </a:rPr>
                        <a:t>Venture debt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0E1422"/>
                          </a:solidFill>
                          <a:latin typeface="Arial"/>
                        </a:rPr>
                        <a:t>After a VC round; extends runway (~10–13.5% + 1–3% warrants)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0E1422"/>
                          </a:solidFill>
                          <a:latin typeface="Arial"/>
                        </a:rPr>
                        <a:t>Not for seed; VCs dislike equity repaying debt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0E1422"/>
                          </a:solidFill>
                          <a:latin typeface="Arial"/>
                        </a:rPr>
                        <a:t>Revenue-based financing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0E1422"/>
                          </a:solidFill>
                          <a:latin typeface="Arial"/>
                        </a:rPr>
                        <a:t>Predictable MRR; approval in 1–2 weeks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0E1422"/>
                          </a:solidFill>
                          <a:latin typeface="Arial"/>
                        </a:rPr>
                        <a:t>APR trap: 8% fee over 3 months ≈ 32% annualized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0E1422"/>
                          </a:solidFill>
                          <a:latin typeface="Arial"/>
                        </a:rPr>
                        <a:t>Grants &amp; sandboxes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0E1422"/>
                          </a:solidFill>
                          <a:latin typeface="Arial"/>
                        </a:rPr>
                        <a:t>Any stage; Gulf programs are generous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0E1422"/>
                          </a:solidFill>
                          <a:latin typeface="Arial"/>
                        </a:rPr>
                        <a:t>Slow — never on the critical path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14400" y="4645152"/>
            <a:ext cx="10362895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800" b="1" i="0">
                <a:solidFill>
                  <a:srgbClr val="E26D3E"/>
                </a:solidFill>
                <a:latin typeface="Arial"/>
              </a:rPr>
              <a:t>Sell equity only when the milestone requires it.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The Founder Playbook  ·  Valu.vc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822960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E26D3E"/>
                </a:solidFill>
                <a:latin typeface="Arial"/>
              </a:rPr>
              <a:t>STAGE 08 · POST-MONEY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207008"/>
            <a:ext cx="1005840" cy="50800"/>
          </a:xfrm>
          <a:prstGeom prst="rect">
            <a:avLst/>
          </a:prstGeom>
          <a:solidFill>
            <a:srgbClr val="E26D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517904"/>
            <a:ext cx="10362895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1" i="0">
                <a:solidFill>
                  <a:srgbClr val="0E1422"/>
                </a:solidFill>
                <a:latin typeface="Arial"/>
              </a:rPr>
              <a:t>The system that gets the second cheque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542032"/>
            <a:ext cx="9997135" cy="3401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Monthly investor updates from month one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especially in good times: metrics, wins, losses, one “asks” section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Send updates to prospects too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a top-1% differentiator in their pipeline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Use your investors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intros, hires, signalling; most founders leave 80% of that value untouched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Burn multiple under ~1.5× at seed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is top decile; above ~4× investors name the problem before you do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First priority after funding: breakeven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don't spend it all on a big upgrade; burn kills slowly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Your first ten hires are the culture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hire practices, not “passion”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The Founder Playbook  ·  Valu.vc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822960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E26D3E"/>
                </a:solidFill>
                <a:latin typeface="Arial"/>
              </a:rPr>
              <a:t>STAGE 09 · SURVIVAL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207008"/>
            <a:ext cx="1005840" cy="50800"/>
          </a:xfrm>
          <a:prstGeom prst="rect">
            <a:avLst/>
          </a:prstGeom>
          <a:solidFill>
            <a:srgbClr val="E26D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517904"/>
            <a:ext cx="10362895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1" i="0">
                <a:solidFill>
                  <a:srgbClr val="0E1422"/>
                </a:solidFill>
                <a:latin typeface="Arial"/>
              </a:rPr>
              <a:t>Survival — the founder's own machine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542032"/>
            <a:ext cx="9997135" cy="3401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400"/>
              </a:spcAft>
            </a:pPr>
            <a:r>
              <a:rPr sz="22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2200" b="1" i="0">
                <a:solidFill>
                  <a:srgbClr val="0E1422"/>
                </a:solidFill>
                <a:latin typeface="Arial"/>
              </a:rPr>
              <a:t>Resilience is a system, not a trait</a:t>
            </a:r>
            <a:r>
              <a:rPr sz="2200" b="0" i="0">
                <a:solidFill>
                  <a:srgbClr val="0E1422"/>
                </a:solidFill>
                <a:latin typeface="Arial"/>
              </a:rPr>
              <a:t> — sleep, protected mornings, one objective third party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400"/>
              </a:spcAft>
            </a:pPr>
            <a:r>
              <a:rPr sz="22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2200" b="1" i="0">
                <a:solidFill>
                  <a:srgbClr val="0E1422"/>
                </a:solidFill>
                <a:latin typeface="Arial"/>
              </a:rPr>
              <a:t>When punched, default to action</a:t>
            </a:r>
            <a:r>
              <a:rPr sz="2200" b="0" i="0">
                <a:solidFill>
                  <a:srgbClr val="0E1422"/>
                </a:solidFill>
                <a:latin typeface="Arial"/>
              </a:rPr>
              <a:t> — write code, talk to users; sadness → inaction → death spiral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400"/>
              </a:spcAft>
            </a:pPr>
            <a:r>
              <a:rPr sz="22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2200" b="1" i="0">
                <a:solidFill>
                  <a:srgbClr val="0E1422"/>
                </a:solidFill>
                <a:latin typeface="Arial"/>
              </a:rPr>
              <a:t>Stay in founder mode</a:t>
            </a:r>
            <a:r>
              <a:rPr sz="2200" b="0" i="0">
                <a:solidFill>
                  <a:srgbClr val="0E1422"/>
                </a:solidFill>
                <a:latin typeface="Arial"/>
              </a:rPr>
              <a:t> — delegate processes, never the product truth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400"/>
              </a:spcAft>
            </a:pPr>
            <a:r>
              <a:rPr sz="22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2200" b="1" i="0">
                <a:solidFill>
                  <a:srgbClr val="0E1422"/>
                </a:solidFill>
                <a:latin typeface="Arial"/>
              </a:rPr>
              <a:t>Choose a 10-year problem</a:t>
            </a:r>
            <a:r>
              <a:rPr sz="2200" b="0" i="0">
                <a:solidFill>
                  <a:srgbClr val="0E1422"/>
                </a:solidFill>
                <a:latin typeface="Arial"/>
              </a:rPr>
              <a:t> — investors quietly test for exactly this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400"/>
              </a:spcAft>
            </a:pPr>
            <a:r>
              <a:rPr sz="22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2200" b="1" i="0">
                <a:solidFill>
                  <a:srgbClr val="0E1422"/>
                </a:solidFill>
                <a:latin typeface="Arial"/>
              </a:rPr>
              <a:t>Know when to quit</a:t>
            </a:r>
            <a:r>
              <a:rPr sz="2200" b="0" i="0">
                <a:solidFill>
                  <a:srgbClr val="0E1422"/>
                </a:solidFill>
                <a:latin typeface="Arial"/>
              </a:rPr>
              <a:t> — leaving a dead idea early frees you for the right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The Founder Playbook  ·  Valu.vc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23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822960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E26D3E"/>
                </a:solidFill>
                <a:latin typeface="Arial"/>
              </a:rPr>
              <a:t>STAGE 10 · FAILURE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207008"/>
            <a:ext cx="1005840" cy="50800"/>
          </a:xfrm>
          <a:prstGeom prst="rect">
            <a:avLst/>
          </a:prstGeom>
          <a:solidFill>
            <a:srgbClr val="E26D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517904"/>
            <a:ext cx="10362895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1" i="0">
                <a:solidFill>
                  <a:srgbClr val="0E1422"/>
                </a:solidFill>
                <a:latin typeface="Arial"/>
              </a:rPr>
              <a:t>What the failed would tell you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542032"/>
            <a:ext cx="9997135" cy="3401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400"/>
              </a:spcAft>
            </a:pPr>
            <a:r>
              <a:rPr sz="2200" b="0" i="0">
                <a:solidFill>
                  <a:srgbClr val="0E1422"/>
                </a:solidFill>
                <a:latin typeface="Arial"/>
              </a:rPr>
              <a:t>—   “Raised too much, too early — the valuation became a cage.”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400"/>
              </a:spcAft>
            </a:pPr>
            <a:r>
              <a:rPr sz="2200" b="0" i="0">
                <a:solidFill>
                  <a:srgbClr val="0E1422"/>
                </a:solidFill>
                <a:latin typeface="Arial"/>
              </a:rPr>
              <a:t>—   “Built first, searched for the customer after.”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400"/>
              </a:spcAft>
            </a:pPr>
            <a:r>
              <a:rPr sz="2200" b="0" i="0">
                <a:solidFill>
                  <a:srgbClr val="0E1422"/>
                </a:solidFill>
                <a:latin typeface="Arial"/>
              </a:rPr>
              <a:t>—   “Co-founder left with a big unvested stake — the cap table became uninvestable.”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400"/>
              </a:spcAft>
            </a:pPr>
            <a:r>
              <a:rPr sz="2200" b="0" i="0">
                <a:solidFill>
                  <a:srgbClr val="0E1422"/>
                </a:solidFill>
                <a:latin typeface="Arial"/>
              </a:rPr>
              <a:t>—   “Paid growth before retention — we just burned faster.”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400"/>
              </a:spcAft>
            </a:pPr>
            <a:r>
              <a:rPr sz="2200" b="0" i="0">
                <a:solidFill>
                  <a:srgbClr val="0E1422"/>
                </a:solidFill>
                <a:latin typeface="Arial"/>
              </a:rPr>
              <a:t>—   “Waited for perfect; a competitor launched ugly and took the market.”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</a:pPr>
            <a:r>
              <a:rPr sz="1300" b="0" i="1">
                <a:solidFill>
                  <a:srgbClr val="7A8392"/>
                </a:solidFill>
                <a:latin typeface="Arial"/>
              </a:rPr>
              <a:t>Failure is a chain reaction — one failure mode triggers the next. The goal isn't avoiding mistakes; it's surviving long enough to make new ones.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The Founder Playbook  ·  Valu.vc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822960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E26D3E"/>
                </a:solidFill>
                <a:latin typeface="Arial"/>
              </a:rPr>
              <a:t>STAGE 11 · SCALE &amp; EXIT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207008"/>
            <a:ext cx="1005840" cy="50800"/>
          </a:xfrm>
          <a:prstGeom prst="rect">
            <a:avLst/>
          </a:prstGeom>
          <a:solidFill>
            <a:srgbClr val="E26D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517904"/>
            <a:ext cx="10362895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1" i="0">
                <a:solidFill>
                  <a:srgbClr val="0E1422"/>
                </a:solidFill>
                <a:latin typeface="Arial"/>
              </a:rPr>
              <a:t>Scale, govern and exit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542032"/>
            <a:ext cx="9997135" cy="3401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Pivot or persist on data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users leaving, no willingness to pay, side feature explodes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Retention is the real PMF test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a flat retention curve is the green light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Know your unit economics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LTV:CAC above 3:1, payback under 12–18 months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Guard the board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seed: 2 founders + 1 investor; unearned seats get observer rights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Know your runway number weekly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surprises in diligence kill closed rounds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Price on value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most founders underprice; a price rise is the cheapest experiment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Keep an exit map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know who buys companies like yours; build optionality early</a:t>
            </a:r>
          </a:p>
          <a:p>
            <a:pPr algn="l">
              <a:lnSpc>
                <a:spcPct val="115000"/>
              </a:lnSpc>
              <a:spcBef>
                <a:spcPts val="1400"/>
              </a:spcBef>
              <a:spcAft>
                <a:spcPts val="800"/>
              </a:spcAft>
            </a:pPr>
            <a:r>
              <a:rPr sz="2000" b="1" i="0">
                <a:solidFill>
                  <a:srgbClr val="E26D3E"/>
                </a:solidFill>
                <a:latin typeface="Arial"/>
              </a:rPr>
              <a:t>Scale what is proven. Govern what you built. Exit on your terms.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The Founder Playbook  ·  Valu.vc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142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828800"/>
            <a:ext cx="10362895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5400" b="1" i="0">
                <a:solidFill>
                  <a:srgbClr val="FAFAF7"/>
                </a:solidFill>
                <a:latin typeface="Arial"/>
              </a:rPr>
              <a:t>Bring your questions.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291840"/>
            <a:ext cx="10362895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2200" b="1" i="0">
                <a:solidFill>
                  <a:srgbClr val="E26D3E"/>
                </a:solidFill>
                <a:latin typeface="Arial"/>
              </a:rPr>
              <a:t>Bridging Startup Ecosystems  ·  Tuesday 11 August  ·  5–6 PM GMT+1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4114800"/>
            <a:ext cx="10362895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sz="1800" b="0" i="0">
                <a:solidFill>
                  <a:srgbClr val="C9CFD8"/>
                </a:solidFill>
                <a:latin typeface="Arial"/>
              </a:rPr>
              <a:t>Register:  https://lnkd.in/edwdWFKH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sz="1800" b="0" i="0">
                <a:solidFill>
                  <a:srgbClr val="C9CFD8"/>
                </a:solidFill>
                <a:latin typeface="Arial"/>
              </a:rPr>
              <a:t>Valu.vc venture studio — applications open until 31 December 2026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C9CFD8"/>
                </a:solidFill>
                <a:latin typeface="Arial"/>
              </a:rPr>
              <a:t>mustafa@valu.vc  ·  hello@valu.vc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6B7483"/>
                </a:solidFill>
                <a:latin typeface="Arial"/>
              </a:rPr>
              <a:t>The Founder Playbook  ·  Valu.vc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6B7483"/>
                </a:solidFill>
                <a:latin typeface="Arial"/>
              </a:rPr>
              <a:t>26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822960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E26D3E"/>
                </a:solidFill>
                <a:latin typeface="Arial"/>
              </a:rPr>
              <a:t>STAGE 02 · TEAM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207008"/>
            <a:ext cx="1005840" cy="50800"/>
          </a:xfrm>
          <a:prstGeom prst="rect">
            <a:avLst/>
          </a:prstGeom>
          <a:solidFill>
            <a:srgbClr val="E26D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517904"/>
            <a:ext cx="10362895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1" i="0">
                <a:solidFill>
                  <a:srgbClr val="0E1422"/>
                </a:solidFill>
                <a:latin typeface="Arial"/>
              </a:rPr>
              <a:t>The founder and the team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542032"/>
            <a:ext cx="9997135" cy="3401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The founder matters more than the plan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back someone who can take the heat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History builds trust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ex-unicorn operators change “can they?” into “how big?”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Vesting for everyone, day one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a quitter once walked away with 40%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55/45 with vesting beats 50/50 without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the idea alone is worth 5–10%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Be full-time on one startup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many VCs won't sign until you're all-in</a:t>
            </a:r>
          </a:p>
          <a:p>
            <a:pPr algn="l">
              <a:lnSpc>
                <a:spcPct val="115000"/>
              </a:lnSpc>
              <a:spcBef>
                <a:spcPts val="1400"/>
              </a:spcBef>
              <a:spcAft>
                <a:spcPts val="800"/>
              </a:spcAft>
            </a:pPr>
            <a:r>
              <a:rPr sz="2000" b="1" i="0">
                <a:solidFill>
                  <a:srgbClr val="E26D3E"/>
                </a:solidFill>
                <a:latin typeface="Arial"/>
              </a:rPr>
              <a:t>The equity conversation is a character test.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The Founder Playbook  ·  Valu.vc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822960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E26D3E"/>
                </a:solidFill>
                <a:latin typeface="Arial"/>
              </a:rPr>
              <a:t>STAGE 03 · TRACTION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207008"/>
            <a:ext cx="1005840" cy="50800"/>
          </a:xfrm>
          <a:prstGeom prst="rect">
            <a:avLst/>
          </a:prstGeom>
          <a:solidFill>
            <a:srgbClr val="E26D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517904"/>
            <a:ext cx="10362895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1" i="0">
                <a:solidFill>
                  <a:srgbClr val="0E1422"/>
                </a:solidFill>
                <a:latin typeface="Arial"/>
              </a:rPr>
              <a:t>How valuations are actually earned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542032"/>
            <a:ext cx="9997135" cy="3401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Launch before you're ready; do things that don't scale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first ten clients by hand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A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venture studio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runs MVP + first customer acquisition with the founder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AI is your first employee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brainstorm, docs, files synced, vibe-code the MVP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Free traffic first, paid ads later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ads only after conversion is proven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Governments and big enterprises as first customers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pilots are revenue + validation + a moat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</a:pPr>
            <a:r>
              <a:rPr sz="18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1800" b="1" i="0">
                <a:solidFill>
                  <a:srgbClr val="0E1422"/>
                </a:solidFill>
                <a:latin typeface="Arial"/>
              </a:rPr>
              <a:t>Valuation is earned, not declared</a:t>
            </a:r>
            <a:r>
              <a:rPr sz="1800" b="0" i="0">
                <a:solidFill>
                  <a:srgbClr val="0E1422"/>
                </a:solidFill>
                <a:latin typeface="Arial"/>
              </a:rPr>
              <a:t> — traction, feedback, loyalty, disruption, team history</a:t>
            </a:r>
          </a:p>
          <a:p>
            <a:pPr algn="l">
              <a:lnSpc>
                <a:spcPct val="115000"/>
              </a:lnSpc>
              <a:spcBef>
                <a:spcPts val="1400"/>
              </a:spcBef>
              <a:spcAft>
                <a:spcPts val="800"/>
              </a:spcAft>
            </a:pPr>
            <a:r>
              <a:rPr sz="2000" b="1" i="0">
                <a:solidFill>
                  <a:srgbClr val="E26D3E"/>
                </a:solidFill>
                <a:latin typeface="Arial"/>
              </a:rPr>
              <a:t>One of ours: 9 people, ~$2.5M billings, zero outside capital.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The Founder Playbook  ·  Valu.vc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822960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E26D3E"/>
                </a:solidFill>
                <a:latin typeface="Arial"/>
              </a:rPr>
              <a:t>STAGE 04 · STRUCTURE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207008"/>
            <a:ext cx="1005840" cy="50800"/>
          </a:xfrm>
          <a:prstGeom prst="rect">
            <a:avLst/>
          </a:prstGeom>
          <a:solidFill>
            <a:srgbClr val="E26D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517904"/>
            <a:ext cx="10362895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1" i="0">
                <a:solidFill>
                  <a:srgbClr val="0E1422"/>
                </a:solidFill>
                <a:latin typeface="Arial"/>
              </a:rPr>
              <a:t>Structure — what investors want to see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542032"/>
            <a:ext cx="9997135" cy="3401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400"/>
              </a:spcAft>
            </a:pPr>
            <a:r>
              <a:rPr sz="22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2200" b="1" i="0">
                <a:solidFill>
                  <a:srgbClr val="0E1422"/>
                </a:solidFill>
                <a:latin typeface="Arial"/>
              </a:rPr>
              <a:t>Incorporate where your investors are</a:t>
            </a:r>
            <a:r>
              <a:rPr sz="2200" b="0" i="0">
                <a:solidFill>
                  <a:srgbClr val="0E1422"/>
                </a:solidFill>
                <a:latin typeface="Arial"/>
              </a:rPr>
              <a:t> — Delaware → US + Gulf · UK Ltd → Europe · ADGM/DIFC → Gulf money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400"/>
              </a:spcAft>
            </a:pPr>
            <a:r>
              <a:rPr sz="22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2200" b="1" i="0">
                <a:solidFill>
                  <a:srgbClr val="0E1422"/>
                </a:solidFill>
                <a:latin typeface="Arial"/>
              </a:rPr>
              <a:t>Never flip jurisdiction mid-fundraise</a:t>
            </a:r>
            <a:r>
              <a:rPr sz="2200" b="0" i="0">
                <a:solidFill>
                  <a:srgbClr val="0E1422"/>
                </a:solidFill>
                <a:latin typeface="Arial"/>
              </a:rPr>
              <a:t> — it costs 6–8 weeks and kills live deals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400"/>
              </a:spcAft>
            </a:pPr>
            <a:r>
              <a:rPr sz="22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2200" b="1" i="0">
                <a:solidFill>
                  <a:srgbClr val="0E1422"/>
                </a:solidFill>
                <a:latin typeface="Arial"/>
              </a:rPr>
              <a:t>Data room before the first meeting</a:t>
            </a:r>
            <a:r>
              <a:rPr sz="2200" b="0" i="0">
                <a:solidFill>
                  <a:srgbClr val="0E1422"/>
                </a:solidFill>
                <a:latin typeface="Arial"/>
              </a:rPr>
              <a:t> — legal, cap table, contracts, financials, IP, branding, MVP, traction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400"/>
              </a:spcAft>
            </a:pPr>
            <a:r>
              <a:rPr sz="22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2200" b="1" i="0">
                <a:solidFill>
                  <a:srgbClr val="0E1422"/>
                </a:solidFill>
                <a:latin typeface="Arial"/>
              </a:rPr>
              <a:t>SAFE equity over loans at early stage</a:t>
            </a:r>
            <a:r>
              <a:rPr sz="2200" b="0" i="0">
                <a:solidFill>
                  <a:srgbClr val="0E1422"/>
                </a:solidFill>
                <a:latin typeface="Arial"/>
              </a:rPr>
              <a:t> — debt before revenue hurts the startup most</a:t>
            </a:r>
          </a:p>
          <a:p>
            <a:pPr algn="l">
              <a:lnSpc>
                <a:spcPct val="115000"/>
              </a:lnSpc>
              <a:spcBef>
                <a:spcPts val="1400"/>
              </a:spcBef>
              <a:spcAft>
                <a:spcPts val="800"/>
              </a:spcAft>
            </a:pPr>
            <a:r>
              <a:rPr sz="2400" b="1" i="0">
                <a:solidFill>
                  <a:srgbClr val="E26D3E"/>
                </a:solidFill>
                <a:latin typeface="Arial"/>
              </a:rPr>
              <a:t>Some investors take more equity and pay less. It breaks every later round.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The Founder Playbook  ·  Valu.vc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822960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E26D3E"/>
                </a:solidFill>
                <a:latin typeface="Arial"/>
              </a:rPr>
              <a:t>STAGE 05 · DILUTION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207008"/>
            <a:ext cx="1005840" cy="50800"/>
          </a:xfrm>
          <a:prstGeom prst="rect">
            <a:avLst/>
          </a:prstGeom>
          <a:solidFill>
            <a:srgbClr val="E26D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517904"/>
            <a:ext cx="10362895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1" i="0">
                <a:solidFill>
                  <a:srgbClr val="0E1422"/>
                </a:solidFill>
                <a:latin typeface="Arial"/>
              </a:rPr>
              <a:t>Dilution — the market rate per stage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4400" y="2286000"/>
          <a:ext cx="1033272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7440"/>
                <a:gridCol w="4480560"/>
                <a:gridCol w="3474720"/>
              </a:tblGrid>
              <a:tr h="502920">
                <a:tc>
                  <a:txBody>
                    <a:bodyPr/>
                    <a:lstStyle/>
                    <a:p>
                      <a:r>
                        <a:rPr sz="1500" b="1">
                          <a:solidFill>
                            <a:srgbClr val="FAFAF7"/>
                          </a:solidFill>
                          <a:latin typeface="Arial"/>
                        </a:rPr>
                        <a:t>Stage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00" b="1">
                          <a:solidFill>
                            <a:srgbClr val="FAFAF7"/>
                          </a:solidFill>
                          <a:latin typeface="Arial"/>
                        </a:rPr>
                        <a:t>Market-rate dilution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00" b="1">
                          <a:solidFill>
                            <a:srgbClr val="FAFAF7"/>
                          </a:solidFill>
                          <a:latin typeface="Arial"/>
                        </a:rPr>
                        <a:t>Founders keep after (median)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500" b="1">
                          <a:solidFill>
                            <a:srgbClr val="0E1422"/>
                          </a:solidFill>
                          <a:latin typeface="Arial"/>
                        </a:rPr>
                        <a:t>Pre-seed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00" b="0">
                          <a:solidFill>
                            <a:srgbClr val="0E1422"/>
                          </a:solidFill>
                          <a:latin typeface="Arial"/>
                        </a:rPr>
                        <a:t>~5–10%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00" b="0">
                          <a:solidFill>
                            <a:srgbClr val="0E1422"/>
                          </a:solidFill>
                          <a:latin typeface="Arial"/>
                        </a:rPr>
                        <a:t>~91%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500" b="1">
                          <a:solidFill>
                            <a:srgbClr val="0E1422"/>
                          </a:solidFill>
                          <a:latin typeface="Arial"/>
                        </a:rPr>
                        <a:t>Seed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00" b="0">
                          <a:solidFill>
                            <a:srgbClr val="0E1422"/>
                          </a:solidFill>
                          <a:latin typeface="Arial"/>
                        </a:rPr>
                        <a:t>~14–20% — stay under 18%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00" b="0">
                          <a:solidFill>
                            <a:srgbClr val="0E1422"/>
                          </a:solidFill>
                          <a:latin typeface="Arial"/>
                        </a:rPr>
                        <a:t>~56%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500" b="1">
                          <a:solidFill>
                            <a:srgbClr val="0E1422"/>
                          </a:solidFill>
                          <a:latin typeface="Arial"/>
                        </a:rPr>
                        <a:t>Series A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00" b="0">
                          <a:solidFill>
                            <a:srgbClr val="0E1422"/>
                          </a:solidFill>
                          <a:latin typeface="Arial"/>
                        </a:rPr>
                        <a:t>~17–22% incl. pool refresh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00" b="0">
                          <a:solidFill>
                            <a:srgbClr val="0E1422"/>
                          </a:solidFill>
                          <a:latin typeface="Arial"/>
                        </a:rPr>
                        <a:t>~36%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500" b="1">
                          <a:solidFill>
                            <a:srgbClr val="0E1422"/>
                          </a:solidFill>
                          <a:latin typeface="Arial"/>
                        </a:rPr>
                        <a:t>Series B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00" b="0">
                          <a:solidFill>
                            <a:srgbClr val="0E1422"/>
                          </a:solidFill>
                          <a:latin typeface="Arial"/>
                        </a:rPr>
                        <a:t>~14–17%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00" b="0">
                          <a:solidFill>
                            <a:srgbClr val="0E1422"/>
                          </a:solidFill>
                          <a:latin typeface="Arial"/>
                        </a:rPr>
                        <a:t>~23%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500" b="1">
                          <a:solidFill>
                            <a:srgbClr val="0E1422"/>
                          </a:solidFill>
                          <a:latin typeface="Arial"/>
                        </a:rPr>
                        <a:t>Series C+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00" b="0">
                          <a:solidFill>
                            <a:srgbClr val="0E1422"/>
                          </a:solidFill>
                          <a:latin typeface="Arial"/>
                        </a:rPr>
                        <a:t>~10–15%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00" b="0">
                          <a:solidFill>
                            <a:srgbClr val="0E1422"/>
                          </a:solidFill>
                          <a:latin typeface="Arial"/>
                        </a:rPr>
                        <a:t>~15% by IPO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14400" y="5559552"/>
            <a:ext cx="10362895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800" b="1" i="0">
                <a:solidFill>
                  <a:srgbClr val="E26D3E"/>
                </a:solidFill>
                <a:latin typeface="Arial"/>
              </a:rPr>
              <a:t>Exceed the standard and the next stage's math doesn't fit — investors pass, they don't negotiate.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The Founder Playbook  ·  Valu.vc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822960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E26D3E"/>
                </a:solidFill>
                <a:latin typeface="Arial"/>
              </a:rPr>
              <a:t>STAGE 05 · DILUTION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207008"/>
            <a:ext cx="1005840" cy="50800"/>
          </a:xfrm>
          <a:prstGeom prst="rect">
            <a:avLst/>
          </a:prstGeom>
          <a:solidFill>
            <a:srgbClr val="E26D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517904"/>
            <a:ext cx="10362895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1" i="0">
                <a:solidFill>
                  <a:srgbClr val="0E1422"/>
                </a:solidFill>
                <a:latin typeface="Arial"/>
              </a:rPr>
              <a:t>The hidden dilution is what kills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542032"/>
            <a:ext cx="9997135" cy="34015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400"/>
              </a:spcAft>
            </a:pPr>
            <a:r>
              <a:rPr sz="22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2200" b="1" i="0">
                <a:solidFill>
                  <a:srgbClr val="0E1422"/>
                </a:solidFill>
                <a:latin typeface="Arial"/>
              </a:rPr>
              <a:t>The option pool comes out of YOUR pre-money</a:t>
            </a:r>
            <a:r>
              <a:rPr sz="2200" b="0" i="0">
                <a:solidFill>
                  <a:srgbClr val="0E1422"/>
                </a:solidFill>
                <a:latin typeface="Arial"/>
              </a:rPr>
              <a:t> — a “20% round” quietly becomes 30%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400"/>
              </a:spcAft>
            </a:pPr>
            <a:r>
              <a:rPr sz="22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2200" b="1" i="0">
                <a:solidFill>
                  <a:srgbClr val="0E1422"/>
                </a:solidFill>
                <a:latin typeface="Arial"/>
              </a:rPr>
              <a:t>Stacked SAFEs at different caps</a:t>
            </a:r>
            <a:r>
              <a:rPr sz="2200" b="0" i="0">
                <a:solidFill>
                  <a:srgbClr val="0E1422"/>
                </a:solidFill>
                <a:latin typeface="Arial"/>
              </a:rPr>
              <a:t> convert into 20–30% before the priced round even starts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400"/>
              </a:spcAft>
            </a:pPr>
            <a:r>
              <a:rPr sz="2200" b="0" i="0">
                <a:solidFill>
                  <a:srgbClr val="0E1422"/>
                </a:solidFill>
                <a:latin typeface="Arial"/>
              </a:rPr>
              <a:t>—   </a:t>
            </a:r>
            <a:r>
              <a:rPr sz="2200" b="1" i="0">
                <a:solidFill>
                  <a:srgbClr val="0E1422"/>
                </a:solidFill>
                <a:latin typeface="Arial"/>
              </a:rPr>
              <a:t>84% of founders underestimate their own dilution</a:t>
            </a:r>
            <a:r>
              <a:rPr sz="2200" b="0" i="0">
                <a:solidFill>
                  <a:srgbClr val="0E1422"/>
                </a:solidFill>
                <a:latin typeface="Arial"/>
              </a:rPr>
              <a:t> — model every SAFE before you sign it</a:t>
            </a:r>
          </a:p>
          <a:p>
            <a:pPr algn="l">
              <a:lnSpc>
                <a:spcPct val="115000"/>
              </a:lnSpc>
              <a:spcBef>
                <a:spcPts val="1400"/>
              </a:spcBef>
              <a:spcAft>
                <a:spcPts val="800"/>
              </a:spcAft>
            </a:pPr>
            <a:r>
              <a:rPr sz="2400" b="1" i="0">
                <a:solidFill>
                  <a:srgbClr val="E26D3E"/>
                </a:solidFill>
                <a:latin typeface="Arial"/>
              </a:rPr>
              <a:t>Every round has a market rate, like rent. Overpay at seed and there's no room left at Series 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The Founder Playbook  ·  Valu.vc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822960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E26D3E"/>
                </a:solidFill>
                <a:latin typeface="Arial"/>
              </a:rPr>
              <a:t>STAGE 06 · CHANNELS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207008"/>
            <a:ext cx="1005840" cy="50800"/>
          </a:xfrm>
          <a:prstGeom prst="rect">
            <a:avLst/>
          </a:prstGeom>
          <a:solidFill>
            <a:srgbClr val="E26D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517904"/>
            <a:ext cx="10362895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1" i="0">
                <a:solidFill>
                  <a:srgbClr val="0E1422"/>
                </a:solidFill>
                <a:latin typeface="Arial"/>
              </a:rPr>
              <a:t>Funding channels — early stage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4400" y="2103120"/>
          <a:ext cx="1033272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7520"/>
                <a:gridCol w="2011680"/>
                <a:gridCol w="5303520"/>
              </a:tblGrid>
              <a:tr h="45720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AFAF7"/>
                          </a:solidFill>
                          <a:latin typeface="Arial"/>
                        </a:rPr>
                        <a:t>Channel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AFAF7"/>
                          </a:solidFill>
                          <a:latin typeface="Arial"/>
                        </a:rPr>
                        <a:t>Stage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AFAF7"/>
                          </a:solidFill>
                          <a:latin typeface="Arial"/>
                        </a:rPr>
                        <a:t>Why it works / what to watch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Bootstrapping + F&amp;F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pre-seed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Fastest, keeps equity; only what you can afford to lose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Angels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pre-seed → seed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First cheques + mentorship; in the Gulf often ex-operators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Angel networks (26+ in GCC)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seed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Pitch nights; member cheques of $50–250K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Syndicates / SPVs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seed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Pitch one lead once; dozens of investors as ONE cap-table line (~$100–350K)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Accelerators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earliest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Mindset + network + a small fund; most take 5–10% equity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Diaspora networks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pre-seed/seed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Expats writing $10–100K cheques into home-country startups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Venture studios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pre-seed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Services-for-equity: MVP + first traction built with you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14400" y="6016752"/>
            <a:ext cx="10362895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800" b="1" i="0">
                <a:solidFill>
                  <a:srgbClr val="E26D3E"/>
                </a:solidFill>
                <a:latin typeface="Arial"/>
              </a:rPr>
              <a:t>Match the channel to the stage. Don't spray.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The Founder Playbook  ·  Valu.vc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822960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1" i="0">
                <a:solidFill>
                  <a:srgbClr val="E26D3E"/>
                </a:solidFill>
                <a:latin typeface="Arial"/>
              </a:rPr>
              <a:t>STAGE 06 · CHANNELS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207008"/>
            <a:ext cx="1005840" cy="50800"/>
          </a:xfrm>
          <a:prstGeom prst="rect">
            <a:avLst/>
          </a:prstGeom>
          <a:solidFill>
            <a:srgbClr val="E26D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517904"/>
            <a:ext cx="10362895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4000" b="1" i="0">
                <a:solidFill>
                  <a:srgbClr val="0E1422"/>
                </a:solidFill>
                <a:latin typeface="Arial"/>
              </a:rPr>
              <a:t>Funding channels — growth and alternative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4400" y="2240280"/>
          <a:ext cx="1033272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7520"/>
                <a:gridCol w="2011680"/>
                <a:gridCol w="5303520"/>
              </a:tblGrid>
              <a:tr h="50292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AFAF7"/>
                          </a:solidFill>
                          <a:latin typeface="Arial"/>
                        </a:rPr>
                        <a:t>Channel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AFAF7"/>
                          </a:solidFill>
                          <a:latin typeface="Arial"/>
                        </a:rPr>
                        <a:t>Stage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AFAF7"/>
                          </a:solidFill>
                          <a:latin typeface="Arial"/>
                        </a:rPr>
                        <a:t>Why it works / what to watch</a:t>
                      </a:r>
                    </a:p>
                  </a:txBody>
                  <a:tcPr anchor="ctr" marL="146304">
                    <a:solidFill>
                      <a:srgbClr val="0E1422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Family offices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seed → growth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Patient, values-aligned, opens doors; very active in the Gulf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Corporate VCs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seed+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Strategic capital + first enterprise customer; slow — never your only path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Crowdfunding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validation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Doubles as market proof; a weak campaign follows you into diligence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Sovereign-linked funds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growth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Unusually patient capital in the Gulf</a:t>
                      </a:r>
                    </a:p>
                  </a:txBody>
                  <a:tcPr anchor="ctr" marL="146304">
                    <a:solidFill>
                      <a:srgbClr val="F1F0EA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0E1422"/>
                          </a:solidFill>
                          <a:latin typeface="Arial"/>
                        </a:rPr>
                        <a:t>Brokers / finders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any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E1422"/>
                          </a:solidFill>
                          <a:latin typeface="Arial"/>
                        </a:rPr>
                        <a:t>Registered broker-dealers only (~4–8% fee); unregistered % = legal risk for YOUR company</a:t>
                      </a:r>
                    </a:p>
                  </a:txBody>
                  <a:tcPr anchor="ctr" marL="146304">
                    <a:solidFill>
                      <a:srgbClr val="FAFAF7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14400" y="5513832"/>
            <a:ext cx="10362895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800" b="1" i="0">
                <a:solidFill>
                  <a:srgbClr val="E26D3E"/>
                </a:solidFill>
                <a:latin typeface="Arial"/>
              </a:rPr>
              <a:t>Run it as a funnel: ~150–200 targets → 30–50 meetings → 10–15 deep dives → 2–3 term sheets.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The Founder Playbook  ·  Valu.vc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6199632"/>
            <a:ext cx="10362895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1000" b="0" i="0">
                <a:solidFill>
                  <a:srgbClr val="7A8392"/>
                </a:solidFill>
                <a:latin typeface="Arial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